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7" r:id="rId4"/>
  </p:sldMasterIdLst>
  <p:notesMasterIdLst>
    <p:notesMasterId r:id="rId14"/>
  </p:notesMasterIdLst>
  <p:sldIdLst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19" autoAdjust="0"/>
  </p:normalViewPr>
  <p:slideViewPr>
    <p:cSldViewPr snapToGrid="0">
      <p:cViewPr>
        <p:scale>
          <a:sx n="70" d="100"/>
          <a:sy n="70" d="100"/>
        </p:scale>
        <p:origin x="466" y="6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D01546-198A-4195-BCF8-F0FF54C90E5E}" type="datetimeFigureOut">
              <a:rPr lang="en-US" smtClean="0"/>
              <a:t>10/9/2022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6DE88F-1F85-4A27-9D34-D74A50E7B0D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0091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AEA074-24A7-4657-AE02-A51F68EA6AA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7847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38747-4367-4BD2-8D51-C97E202738E2}" type="datetime1">
              <a:rPr lang="en-US" smtClean="0"/>
              <a:t>10/9/2022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9288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10/9/2022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9010760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07A8-A5CF-4D38-AB86-7EDDA87A85D4}" type="datetime1">
              <a:rPr lang="en-US" smtClean="0"/>
              <a:t>10/9/2022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4298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10/9/2022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5987265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10/9/2022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5969085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3DE9B-B678-4EFB-BB7D-A4370204A0B0}" type="datetime1">
              <a:rPr lang="en-US" smtClean="0"/>
              <a:t>10/9/2022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80398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812DA-F765-4142-A6A3-A8ED7235E082}" type="datetime1">
              <a:rPr lang="en-US" smtClean="0"/>
              <a:t>10/9/2022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2246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10/9/2022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2962519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15526-7079-4B7B-987C-1B5FAE11A0FF}" type="datetime1">
              <a:rPr lang="en-US" smtClean="0"/>
              <a:t>10/9/2022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5216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10/9/2022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5768179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10/9/2022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4860546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10/9/2022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40851588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10/9/2022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0983965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10/9/2022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89512632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10/9/2022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084627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10/9/2022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2174044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10/9/2022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9383253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73ED0CC-082F-4160-86E5-0D6041F12778}" type="datetime1">
              <a:rPr lang="en-US" smtClean="0"/>
              <a:t>10/9/2022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54790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  <p:sldLayoutId id="2147483719" r:id="rId12"/>
    <p:sldLayoutId id="2147483720" r:id="rId13"/>
    <p:sldLayoutId id="2147483721" r:id="rId14"/>
    <p:sldLayoutId id="2147483722" r:id="rId15"/>
    <p:sldLayoutId id="2147483723" r:id="rId16"/>
    <p:sldLayoutId id="2147483724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8A1C807-B9AD-4C9B-BF9F-60F0342899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10"/>
            <a:ext cx="12192001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D1F047C-C727-42A7-85C5-68C5AA1B1A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89962" y="1673524"/>
            <a:ext cx="3485073" cy="2420504"/>
          </a:xfrm>
        </p:spPr>
        <p:txBody>
          <a:bodyPr>
            <a:normAutofit/>
          </a:bodyPr>
          <a:lstStyle/>
          <a:p>
            <a:pPr algn="l"/>
            <a:r>
              <a:rPr lang="en-US" sz="4000" dirty="0"/>
              <a:t>Chedworth Roman Villa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93FB3F-A8D4-46D3-A1C6-C79C645637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89965" y="4157933"/>
            <a:ext cx="3485072" cy="1026544"/>
          </a:xfrm>
        </p:spPr>
        <p:txBody>
          <a:bodyPr>
            <a:normAutofit/>
          </a:bodyPr>
          <a:lstStyle/>
          <a:p>
            <a:pPr algn="l"/>
            <a:endParaRPr lang="en-US" sz="2300" dirty="0"/>
          </a:p>
        </p:txBody>
      </p:sp>
      <p:pic>
        <p:nvPicPr>
          <p:cNvPr id="6" name="Picture 5" descr="A child standing in front of a rock wall&#10;&#10;Description automatically generated with medium confidence">
            <a:extLst>
              <a:ext uri="{FF2B5EF4-FFF2-40B4-BE49-F238E27FC236}">
                <a16:creationId xmlns:a16="http://schemas.microsoft.com/office/drawing/2014/main" id="{7662400A-C789-310C-A6B8-3B815FB00D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88610"/>
            <a:ext cx="4721372" cy="6295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8842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14">
        <p15:prstTrans prst="curtains"/>
      </p:transition>
    </mc:Choice>
    <mc:Fallback>
      <p:transition spd="slow" advTm="614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B2D6DE-C9B5-4678-91EF-77E85F235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"/>
          <a:stretch/>
        </p:blipFill>
        <p:spPr>
          <a:xfrm>
            <a:off x="-8622" y="10"/>
            <a:ext cx="609600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9559F60-4CE1-4E2F-86EA-1B60679F1F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0493" y="609600"/>
            <a:ext cx="4538124" cy="970450"/>
          </a:xfrm>
        </p:spPr>
        <p:txBody>
          <a:bodyPr anchor="b">
            <a:normAutofit fontScale="90000"/>
          </a:bodyPr>
          <a:lstStyle/>
          <a:p>
            <a:pPr algn="l"/>
            <a:r>
              <a:rPr lang="en-US" sz="6000" dirty="0"/>
              <a:t>	The Layout</a:t>
            </a:r>
          </a:p>
        </p:txBody>
      </p:sp>
      <p:pic>
        <p:nvPicPr>
          <p:cNvPr id="5" name="Content Placeholder 4" descr="A picture containing text, bedclothes&#10;&#10;Description automatically generated">
            <a:extLst>
              <a:ext uri="{FF2B5EF4-FFF2-40B4-BE49-F238E27FC236}">
                <a16:creationId xmlns:a16="http://schemas.microsoft.com/office/drawing/2014/main" id="{BC6796C0-26F4-7153-4652-CA47085934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55555" y="1094825"/>
            <a:ext cx="5967645" cy="4475732"/>
          </a:xfr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70236875-18D9-E55B-6D0D-FEA92E13C6ED}"/>
              </a:ext>
            </a:extLst>
          </p:cNvPr>
          <p:cNvCxnSpPr/>
          <p:nvPr/>
        </p:nvCxnSpPr>
        <p:spPr>
          <a:xfrm flipH="1">
            <a:off x="5679347" y="1476462"/>
            <a:ext cx="1535185" cy="71306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5D877982-8718-2928-C661-2D7ACDC67626}"/>
              </a:ext>
            </a:extLst>
          </p:cNvPr>
          <p:cNvSpPr txBox="1"/>
          <p:nvPr/>
        </p:nvSpPr>
        <p:spPr>
          <a:xfrm>
            <a:off x="7088697" y="2446912"/>
            <a:ext cx="40015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This is what it would have looked like in the Roman times.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0235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5444">
        <p15:prstTrans prst="crush"/>
      </p:transition>
    </mc:Choice>
    <mc:Fallback>
      <p:transition spd="slow" advTm="5444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5A529-7DFC-BE54-2055-936F962C6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0490" y="78828"/>
            <a:ext cx="8534400" cy="1507067"/>
          </a:xfrm>
        </p:spPr>
        <p:txBody>
          <a:bodyPr/>
          <a:lstStyle/>
          <a:p>
            <a:r>
              <a:rPr lang="en-US" dirty="0"/>
              <a:t>Mosaics</a:t>
            </a:r>
            <a:endParaRPr lang="en-GB" dirty="0"/>
          </a:p>
        </p:txBody>
      </p:sp>
      <p:pic>
        <p:nvPicPr>
          <p:cNvPr id="5" name="Content Placeholder 4" descr="A picture containing text&#10;&#10;Description automatically generated">
            <a:extLst>
              <a:ext uri="{FF2B5EF4-FFF2-40B4-BE49-F238E27FC236}">
                <a16:creationId xmlns:a16="http://schemas.microsoft.com/office/drawing/2014/main" id="{25DA7362-0A2D-F9C3-4248-55CF414A2A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0800000">
            <a:off x="9230710" y="0"/>
            <a:ext cx="2961290" cy="3948388"/>
          </a:xfrm>
        </p:spPr>
      </p:pic>
      <p:pic>
        <p:nvPicPr>
          <p:cNvPr id="7" name="Picture 6" descr="A picture containing indoor&#10;&#10;Description automatically generated">
            <a:extLst>
              <a:ext uri="{FF2B5EF4-FFF2-40B4-BE49-F238E27FC236}">
                <a16:creationId xmlns:a16="http://schemas.microsoft.com/office/drawing/2014/main" id="{C43D8793-A74F-2845-347E-41AC55F75E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7082" y="0"/>
            <a:ext cx="5093628" cy="3820221"/>
          </a:xfrm>
          <a:prstGeom prst="rect">
            <a:avLst/>
          </a:prstGeom>
        </p:spPr>
      </p:pic>
      <p:pic>
        <p:nvPicPr>
          <p:cNvPr id="9" name="Picture 8" descr="A picture containing ground, stone, brick, old&#10;&#10;Description automatically generated">
            <a:extLst>
              <a:ext uri="{FF2B5EF4-FFF2-40B4-BE49-F238E27FC236}">
                <a16:creationId xmlns:a16="http://schemas.microsoft.com/office/drawing/2014/main" id="{FA8FD237-05D2-3205-E3C7-A7695EE6B8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50772" y="3827079"/>
            <a:ext cx="4041228" cy="303092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94B6CF4-5E3F-C5DF-3182-FF4CFB1C3BB2}"/>
              </a:ext>
            </a:extLst>
          </p:cNvPr>
          <p:cNvSpPr txBox="1"/>
          <p:nvPr/>
        </p:nvSpPr>
        <p:spPr>
          <a:xfrm>
            <a:off x="197069" y="1773621"/>
            <a:ext cx="377584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This is what they would have instead of carpet or big tiles you might have in your kitchen or dining room. It would take around 8 – 11 hours to finish one mosaic, with about 10,000 minuscule tiles!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8310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10516">
        <p14:honeycomb/>
      </p:transition>
    </mc:Choice>
    <mc:Fallback>
      <p:transition spd="slow" advTm="10516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F8F51A-8CE0-DEED-EE7E-C4ADFFFB4D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896" y="461073"/>
            <a:ext cx="8534400" cy="1507067"/>
          </a:xfrm>
        </p:spPr>
        <p:txBody>
          <a:bodyPr/>
          <a:lstStyle/>
          <a:p>
            <a:r>
              <a:rPr lang="en-US" dirty="0"/>
              <a:t>Pottery</a:t>
            </a:r>
            <a:endParaRPr lang="en-GB" dirty="0"/>
          </a:p>
        </p:txBody>
      </p:sp>
      <p:pic>
        <p:nvPicPr>
          <p:cNvPr id="5" name="Content Placeholder 4" descr="A picture containing wooden, indoor, jar, vessel&#10;&#10;Description automatically generated">
            <a:extLst>
              <a:ext uri="{FF2B5EF4-FFF2-40B4-BE49-F238E27FC236}">
                <a16:creationId xmlns:a16="http://schemas.microsoft.com/office/drawing/2014/main" id="{DD9B57BE-C463-DD63-4BBD-7DB118B047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091447"/>
            <a:ext cx="6479836" cy="4859877"/>
          </a:xfrm>
        </p:spPr>
      </p:pic>
      <p:pic>
        <p:nvPicPr>
          <p:cNvPr id="7" name="Picture 6" descr="A picture containing shelf, indoor, furniture, cabinet&#10;&#10;Description automatically generated">
            <a:extLst>
              <a:ext uri="{FF2B5EF4-FFF2-40B4-BE49-F238E27FC236}">
                <a16:creationId xmlns:a16="http://schemas.microsoft.com/office/drawing/2014/main" id="{25188613-AE6E-ABEB-29EB-3EAF24FA79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475068" y="2091447"/>
            <a:ext cx="5716932" cy="4766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705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921">
        <p:dissolve/>
      </p:transition>
    </mc:Choice>
    <mc:Fallback>
      <p:transition spd="slow" advTm="2921">
        <p:dissolv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3479CE03-DE92-4D5B-B0AE-3486508D2C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BD2E17-41C6-E4B9-F0DE-A1A3FB8BA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4616" y="307182"/>
            <a:ext cx="3983314" cy="1507067"/>
          </a:xfrm>
        </p:spPr>
        <p:txBody>
          <a:bodyPr>
            <a:normAutofit fontScale="90000"/>
          </a:bodyPr>
          <a:lstStyle/>
          <a:p>
            <a:r>
              <a:rPr lang="en-US" sz="3200" dirty="0"/>
              <a:t>Underfloor heating and plunge pool</a:t>
            </a:r>
            <a:endParaRPr lang="en-GB" sz="3200" dirty="0"/>
          </a:p>
        </p:txBody>
      </p:sp>
      <p:sp>
        <p:nvSpPr>
          <p:cNvPr id="20" name="Snip Diagonal Corner Rectangle 20">
            <a:extLst>
              <a:ext uri="{FF2B5EF4-FFF2-40B4-BE49-F238E27FC236}">
                <a16:creationId xmlns:a16="http://schemas.microsoft.com/office/drawing/2014/main" id="{25684ED9-D0E9-4690-9FB1-BE157D163F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176" y="-2"/>
            <a:ext cx="6096001" cy="6858000"/>
          </a:xfrm>
          <a:prstGeom prst="snip2DiagRect">
            <a:avLst>
              <a:gd name="adj1" fmla="val 0"/>
              <a:gd name="adj2" fmla="val 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picture containing stone, building, concrete, cement&#10;&#10;Description automatically generated">
            <a:extLst>
              <a:ext uri="{FF2B5EF4-FFF2-40B4-BE49-F238E27FC236}">
                <a16:creationId xmlns:a16="http://schemas.microsoft.com/office/drawing/2014/main" id="{F307D8F8-ECA7-082D-E1B1-2E7D7D7C8B0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31" r="7028"/>
          <a:stretch/>
        </p:blipFill>
        <p:spPr>
          <a:xfrm>
            <a:off x="6971" y="99747"/>
            <a:ext cx="3741788" cy="3429004"/>
          </a:xfrm>
          <a:prstGeom prst="rect">
            <a:avLst/>
          </a:prstGeom>
        </p:spPr>
      </p:pic>
      <p:pic>
        <p:nvPicPr>
          <p:cNvPr id="5" name="Content Placeholder 4" descr="A picture containing wall, stone, rock, brick&#10;&#10;Description automatically generated">
            <a:extLst>
              <a:ext uri="{FF2B5EF4-FFF2-40B4-BE49-F238E27FC236}">
                <a16:creationId xmlns:a16="http://schemas.microsoft.com/office/drawing/2014/main" id="{6228394C-665E-CAA8-E3D1-5A9E3C62989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993" r="11007"/>
          <a:stretch/>
        </p:blipFill>
        <p:spPr>
          <a:xfrm>
            <a:off x="2351217" y="3429001"/>
            <a:ext cx="3749040" cy="3429000"/>
          </a:xfrm>
          <a:prstGeom prst="rect">
            <a:avLst/>
          </a:prstGeom>
        </p:spPr>
      </p:pic>
      <p:pic>
        <p:nvPicPr>
          <p:cNvPr id="11" name="Picture 10" descr="A picture containing grass, outdoor, ground, building&#10;&#10;Description automatically generated">
            <a:extLst>
              <a:ext uri="{FF2B5EF4-FFF2-40B4-BE49-F238E27FC236}">
                <a16:creationId xmlns:a16="http://schemas.microsoft.com/office/drawing/2014/main" id="{13ECD003-EC0B-AC0C-499A-068F66E9D90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9010" r="30043"/>
          <a:stretch/>
        </p:blipFill>
        <p:spPr>
          <a:xfrm>
            <a:off x="11784" y="3407681"/>
            <a:ext cx="2343786" cy="3450317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A15F6AAC-747C-406A-9B5B-CF3347ED80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355570" y="3429000"/>
            <a:ext cx="0" cy="3429000"/>
          </a:xfrm>
          <a:prstGeom prst="line">
            <a:avLst/>
          </a:prstGeom>
          <a:ln w="28575" cap="sq"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53FFDB2E-C218-4D35-84B0-28D9167436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5400000">
            <a:off x="3040380" y="388620"/>
            <a:ext cx="0" cy="6080760"/>
          </a:xfrm>
          <a:prstGeom prst="line">
            <a:avLst/>
          </a:prstGeom>
          <a:ln w="28575" cap="sq"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763BBBE-1EF1-4EF2-99A8-4FAC9EEDD9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746045" y="0"/>
            <a:ext cx="0" cy="3429000"/>
          </a:xfrm>
          <a:prstGeom prst="line">
            <a:avLst/>
          </a:prstGeom>
          <a:ln w="28575" cap="sq"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5A2E621A-8ED7-4491-8DA9-23DCE22C5B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88011" y="0"/>
            <a:ext cx="0" cy="6858000"/>
          </a:xfrm>
          <a:prstGeom prst="line">
            <a:avLst/>
          </a:prstGeom>
          <a:ln w="28575" cap="sq"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Group 29">
            <a:extLst>
              <a:ext uri="{FF2B5EF4-FFF2-40B4-BE49-F238E27FC236}">
                <a16:creationId xmlns:a16="http://schemas.microsoft.com/office/drawing/2014/main" id="{FE7A6596-CCE1-4DC7-89CE-A8EAFE941B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2292" y="2963333"/>
            <a:ext cx="1896535" cy="2218267"/>
            <a:chOff x="10292292" y="2963333"/>
            <a:chExt cx="1896535" cy="2218267"/>
          </a:xfrm>
        </p:grpSpPr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6B823F2A-F383-49C6-A5CE-75E3B0478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80AD13E1-41C1-4B9C-8604-44904733DD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699485" y="3190344"/>
              <a:ext cx="1489342" cy="1489341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3E63409C-E402-4602-81C5-871BB97EC6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84E540C2-9ADF-4205-8D6A-C2A59D461F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C3992D6C-706B-4AC6-9EC1-ABF0111944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295485BC-2C8C-79CC-D618-A73CEE77C7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798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2013">
        <p15:prstTrans prst="origami"/>
      </p:transition>
    </mc:Choice>
    <mc:Fallback>
      <p:transition spd="slow" advTm="2013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552E4-2B3C-D0CE-7CAF-4A7AD1119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875314"/>
            <a:ext cx="6019800" cy="2618785"/>
          </a:xfrm>
        </p:spPr>
        <p:txBody>
          <a:bodyPr/>
          <a:lstStyle/>
          <a:p>
            <a:r>
              <a:rPr lang="en-US" dirty="0"/>
              <a:t>Jewelry, Animal footprints and kitchen tools.</a:t>
            </a:r>
            <a:endParaRPr lang="en-GB" dirty="0"/>
          </a:p>
        </p:txBody>
      </p:sp>
      <p:pic>
        <p:nvPicPr>
          <p:cNvPr id="5" name="Content Placeholder 4" descr="A picture containing text&#10;&#10;Description automatically generated">
            <a:extLst>
              <a:ext uri="{FF2B5EF4-FFF2-40B4-BE49-F238E27FC236}">
                <a16:creationId xmlns:a16="http://schemas.microsoft.com/office/drawing/2014/main" id="{C333CB58-C19D-0809-4544-B6A838C5C8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24451"/>
            <a:ext cx="4819650" cy="3614738"/>
          </a:xfrm>
        </p:spPr>
      </p:pic>
      <p:pic>
        <p:nvPicPr>
          <p:cNvPr id="7" name="Picture 6" descr="A picture containing text, indoor&#10;&#10;Description automatically generated">
            <a:extLst>
              <a:ext uri="{FF2B5EF4-FFF2-40B4-BE49-F238E27FC236}">
                <a16:creationId xmlns:a16="http://schemas.microsoft.com/office/drawing/2014/main" id="{2A8EF22B-235E-584B-FA8F-FDA8797C94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8401" y="3567793"/>
            <a:ext cx="5943600" cy="329020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7D146C7-3CF0-C294-159B-5267F88626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9268" y="0"/>
            <a:ext cx="5602732" cy="3565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700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5990">
        <p15:prstTrans prst="airplane"/>
      </p:transition>
    </mc:Choice>
    <mc:Fallback>
      <p:transition spd="slow" advTm="599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10E29-04B2-A024-4EA3-61B951ECA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Water source and mill stone.</a:t>
            </a:r>
            <a:endParaRPr lang="en-GB" dirty="0"/>
          </a:p>
        </p:txBody>
      </p:sp>
      <p:pic>
        <p:nvPicPr>
          <p:cNvPr id="7" name="Picture 6" descr="A picture containing outdoor&#10;&#10;Description automatically generated">
            <a:extLst>
              <a:ext uri="{FF2B5EF4-FFF2-40B4-BE49-F238E27FC236}">
                <a16:creationId xmlns:a16="http://schemas.microsoft.com/office/drawing/2014/main" id="{C6F445D5-D697-DDF1-6ED9-61D75388AE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934202" y="0"/>
            <a:ext cx="5254170" cy="3940628"/>
          </a:xfrm>
          <a:prstGeom prst="rect">
            <a:avLst/>
          </a:prstGeom>
        </p:spPr>
      </p:pic>
      <p:pic>
        <p:nvPicPr>
          <p:cNvPr id="11" name="Content Placeholder 10" descr="A picture containing table, indoor, wooden&#10;&#10;Description automatically generated">
            <a:extLst>
              <a:ext uri="{FF2B5EF4-FFF2-40B4-BE49-F238E27FC236}">
                <a16:creationId xmlns:a16="http://schemas.microsoft.com/office/drawing/2014/main" id="{BE61AFA0-CD32-87CF-FC72-DA09464FD6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-1"/>
            <a:ext cx="4267200" cy="3940629"/>
          </a:xfrm>
        </p:spPr>
      </p:pic>
      <p:pic>
        <p:nvPicPr>
          <p:cNvPr id="13" name="Picture 12" descr="A picture containing outdoor, ground, rock, plant&#10;&#10;Description automatically generated">
            <a:extLst>
              <a:ext uri="{FF2B5EF4-FFF2-40B4-BE49-F238E27FC236}">
                <a16:creationId xmlns:a16="http://schemas.microsoft.com/office/drawing/2014/main" id="{A34B49C0-6D36-B11A-173D-9C4EF9E9E8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0142" y="3940628"/>
            <a:ext cx="3788230" cy="2841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390881"/>
      </p:ext>
    </p:extLst>
  </p:cSld>
  <p:clrMapOvr>
    <a:masterClrMapping/>
  </p:clrMapOvr>
  <p:transition spd="slow" advTm="6192">
    <p:wheel spokes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9238CE-A038-6ECE-6ADA-54EB23897C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7854" y="5268686"/>
            <a:ext cx="4041660" cy="1589314"/>
          </a:xfrm>
        </p:spPr>
        <p:txBody>
          <a:bodyPr/>
          <a:lstStyle/>
          <a:p>
            <a:r>
              <a:rPr lang="en-US" dirty="0"/>
              <a:t>View and </a:t>
            </a:r>
            <a:r>
              <a:rPr lang="en-US" dirty="0" err="1"/>
              <a:t>armour</a:t>
            </a:r>
            <a:r>
              <a:rPr lang="en-US" dirty="0"/>
              <a:t>.</a:t>
            </a:r>
            <a:endParaRPr lang="en-GB" dirty="0"/>
          </a:p>
        </p:txBody>
      </p:sp>
      <p:pic>
        <p:nvPicPr>
          <p:cNvPr id="5" name="Content Placeholder 4" descr="A picture containing grass, tree, outdoor, field&#10;&#10;Description automatically generated">
            <a:extLst>
              <a:ext uri="{FF2B5EF4-FFF2-40B4-BE49-F238E27FC236}">
                <a16:creationId xmlns:a16="http://schemas.microsoft.com/office/drawing/2014/main" id="{0A3EA7AA-262F-80F9-35BA-85DB261B94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7402286" cy="3623731"/>
          </a:xfrm>
        </p:spPr>
      </p:pic>
      <p:pic>
        <p:nvPicPr>
          <p:cNvPr id="7" name="Picture 6" descr="A piece of paper with writing on it&#10;&#10;Description automatically generated with medium confidence">
            <a:extLst>
              <a:ext uri="{FF2B5EF4-FFF2-40B4-BE49-F238E27FC236}">
                <a16:creationId xmlns:a16="http://schemas.microsoft.com/office/drawing/2014/main" id="{FC372EE3-A88E-6278-0479-2944D3E664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8294914" y="-892629"/>
            <a:ext cx="3091544" cy="4876800"/>
          </a:xfrm>
          <a:prstGeom prst="rect">
            <a:avLst/>
          </a:prstGeom>
        </p:spPr>
      </p:pic>
      <p:pic>
        <p:nvPicPr>
          <p:cNvPr id="9" name="Picture 8" descr="A picture containing indoor, floor, chair, window&#10;&#10;Description automatically generated">
            <a:extLst>
              <a:ext uri="{FF2B5EF4-FFF2-40B4-BE49-F238E27FC236}">
                <a16:creationId xmlns:a16="http://schemas.microsoft.com/office/drawing/2014/main" id="{3030F9E6-9CA6-C37D-52F8-D4354581AF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02286" y="3091543"/>
            <a:ext cx="4781889" cy="3766457"/>
          </a:xfrm>
          <a:prstGeom prst="rect">
            <a:avLst/>
          </a:prstGeom>
        </p:spPr>
      </p:pic>
      <p:pic>
        <p:nvPicPr>
          <p:cNvPr id="11" name="Picture 10" descr="A hand holding a snake&#10;&#10;Description automatically generated with medium confidence">
            <a:extLst>
              <a:ext uri="{FF2B5EF4-FFF2-40B4-BE49-F238E27FC236}">
                <a16:creationId xmlns:a16="http://schemas.microsoft.com/office/drawing/2014/main" id="{1DAC255E-E031-8E21-5622-12CA49D311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5" y="3678182"/>
            <a:ext cx="2950029" cy="3181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771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4761">
        <p:fade/>
      </p:transition>
    </mc:Choice>
    <mc:Fallback>
      <p:transition spd="med" advTm="4761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663707-4771-449B-A117-1DA009F024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The end.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GB" dirty="0"/>
          </a:p>
        </p:txBody>
      </p:sp>
      <p:pic>
        <p:nvPicPr>
          <p:cNvPr id="5" name="Content Placeholder 4" descr="A picture containing stone&#10;&#10;Description automatically generated">
            <a:extLst>
              <a:ext uri="{FF2B5EF4-FFF2-40B4-BE49-F238E27FC236}">
                <a16:creationId xmlns:a16="http://schemas.microsoft.com/office/drawing/2014/main" id="{064E9A2A-CD91-E1BE-C9BA-66C38F9EA0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81600" y="0"/>
            <a:ext cx="7010400" cy="6858000"/>
          </a:xfrm>
        </p:spPr>
      </p:pic>
    </p:spTree>
    <p:extLst>
      <p:ext uri="{BB962C8B-B14F-4D97-AF65-F5344CB8AC3E}">
        <p14:creationId xmlns:p14="http://schemas.microsoft.com/office/powerpoint/2010/main" val="1363173420"/>
      </p:ext>
    </p:extLst>
  </p:cSld>
  <p:clrMapOvr>
    <a:masterClrMapping/>
  </p:clrMapOvr>
  <p:transition spd="slow" advTm="17">
    <p:comb/>
  </p:transition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C4C00F4-06E9-43E3-AD97-88A857CEFA82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0585E981-8C91-4205-A0C3-C991F42B4C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4B270AB-C138-415C-897E-3C24487DECF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103</TotalTime>
  <Words>93</Words>
  <Application>Microsoft Office PowerPoint</Application>
  <PresentationFormat>Widescreen</PresentationFormat>
  <Paragraphs>12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Calibri</vt:lpstr>
      <vt:lpstr>Century Gothic</vt:lpstr>
      <vt:lpstr>Wingdings 3</vt:lpstr>
      <vt:lpstr>Slice</vt:lpstr>
      <vt:lpstr>Chedworth Roman Villa</vt:lpstr>
      <vt:lpstr> The Layout</vt:lpstr>
      <vt:lpstr>Mosaics</vt:lpstr>
      <vt:lpstr>Pottery</vt:lpstr>
      <vt:lpstr>Underfloor heating and plunge pool</vt:lpstr>
      <vt:lpstr>Jewelry, Animal footprints and kitchen tools.</vt:lpstr>
      <vt:lpstr>Water source and mill stone.</vt:lpstr>
      <vt:lpstr>View and armour.</vt:lpstr>
      <vt:lpstr>The end.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Chedworth Roman Villa</dc:title>
  <dc:creator>Andrew Young</dc:creator>
  <cp:lastModifiedBy>Andrew Young</cp:lastModifiedBy>
  <cp:revision>1</cp:revision>
  <dcterms:created xsi:type="dcterms:W3CDTF">2022-10-09T10:38:45Z</dcterms:created>
  <dcterms:modified xsi:type="dcterms:W3CDTF">2022-10-09T12:22:22Z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