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66" r:id="rId3"/>
    <p:sldId id="257" r:id="rId4"/>
    <p:sldId id="279" r:id="rId5"/>
    <p:sldId id="267" r:id="rId6"/>
    <p:sldId id="268" r:id="rId7"/>
    <p:sldId id="271" r:id="rId8"/>
    <p:sldId id="270" r:id="rId9"/>
    <p:sldId id="273" r:id="rId10"/>
    <p:sldId id="260" r:id="rId11"/>
    <p:sldId id="263" r:id="rId12"/>
    <p:sldId id="277" r:id="rId13"/>
    <p:sldId id="278" r:id="rId14"/>
    <p:sldId id="259" r:id="rId15"/>
    <p:sldId id="274" r:id="rId16"/>
    <p:sldId id="276" r:id="rId17"/>
    <p:sldId id="264" r:id="rId18"/>
    <p:sldId id="275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5" d="100"/>
          <a:sy n="75" d="100"/>
        </p:scale>
        <p:origin x="1014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AFD2B-A984-4150-92BE-E4DC5BB00C33}" type="datetimeFigureOut">
              <a:rPr lang="en-GB" smtClean="0"/>
              <a:t>24/09/2018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594154-FB1D-43D9-83DE-4F3D29DFE1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138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94154-FB1D-43D9-83DE-4F3D29DFE19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1679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94154-FB1D-43D9-83DE-4F3D29DFE19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012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FDC2B-8D56-094F-8580-66DF1125A217}" type="datetimeFigureOut">
              <a:rPr lang="en-US" smtClean="0"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0FC06-DC98-484D-B46A-51CA9F66987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8985604"/>
      </p:ext>
    </p:extLst>
  </p:cSld>
  <p:clrMapOvr>
    <a:masterClrMapping/>
  </p:clrMapOvr>
  <p:transition spd="slow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FDC2B-8D56-094F-8580-66DF1125A217}" type="datetimeFigureOut">
              <a:rPr lang="en-US" smtClean="0"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0FC06-DC98-484D-B46A-51CA9F66987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6482702"/>
      </p:ext>
    </p:extLst>
  </p:cSld>
  <p:clrMapOvr>
    <a:masterClrMapping/>
  </p:clrMapOvr>
  <p:transition spd="slow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FDC2B-8D56-094F-8580-66DF1125A217}" type="datetimeFigureOut">
              <a:rPr lang="en-US" smtClean="0"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0FC06-DC98-484D-B46A-51CA9F66987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836781"/>
      </p:ext>
    </p:extLst>
  </p:cSld>
  <p:clrMapOvr>
    <a:masterClrMapping/>
  </p:clrMapOvr>
  <p:transition spd="slow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FDC2B-8D56-094F-8580-66DF1125A217}" type="datetimeFigureOut">
              <a:rPr lang="en-US" smtClean="0"/>
              <a:t>9/24/2018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0FC06-DC98-484D-B46A-51CA9F66987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4355126"/>
      </p:ext>
    </p:extLst>
  </p:cSld>
  <p:clrMapOvr>
    <a:masterClrMapping/>
  </p:clrMapOvr>
  <p:transition spd="slow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FDC2B-8D56-094F-8580-66DF1125A217}" type="datetimeFigureOut">
              <a:rPr lang="en-US" smtClean="0"/>
              <a:t>9/24/2018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0FC06-DC98-484D-B46A-51CA9F66987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0415289"/>
      </p:ext>
    </p:extLst>
  </p:cSld>
  <p:clrMapOvr>
    <a:masterClrMapping/>
  </p:clrMapOvr>
  <p:transition spd="slow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FDC2B-8D56-094F-8580-66DF1125A217}" type="datetimeFigureOut">
              <a:rPr lang="en-US" smtClean="0"/>
              <a:t>9/24/2018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0FC06-DC98-484D-B46A-51CA9F66987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3422336"/>
      </p:ext>
    </p:extLst>
  </p:cSld>
  <p:clrMapOvr>
    <a:masterClrMapping/>
  </p:clrMapOvr>
  <p:transition spd="slow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FDC2B-8D56-094F-8580-66DF1125A217}" type="datetimeFigureOut">
              <a:rPr lang="en-US" smtClean="0"/>
              <a:t>9/24/2018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0FC06-DC98-484D-B46A-51CA9F66987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923280"/>
      </p:ext>
    </p:extLst>
  </p:cSld>
  <p:clrMapOvr>
    <a:masterClrMapping/>
  </p:clrMapOvr>
  <p:transition spd="slow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FDC2B-8D56-094F-8580-66DF1125A217}" type="datetimeFigureOut">
              <a:rPr lang="en-US" smtClean="0"/>
              <a:t>9/24/2018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0FC06-DC98-484D-B46A-51CA9F66987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229226"/>
      </p:ext>
    </p:extLst>
  </p:cSld>
  <p:clrMapOvr>
    <a:masterClrMapping/>
  </p:clrMapOvr>
  <p:transition spd="slow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FDC2B-8D56-094F-8580-66DF1125A217}" type="datetimeFigureOut">
              <a:rPr lang="en-US" smtClean="0"/>
              <a:t>9/24/2018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0FC06-DC98-484D-B46A-51CA9F66987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695433"/>
      </p:ext>
    </p:extLst>
  </p:cSld>
  <p:clrMapOvr>
    <a:masterClrMapping/>
  </p:clrMapOvr>
  <p:transition spd="slow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FDC2B-8D56-094F-8580-66DF1125A217}" type="datetimeFigureOut">
              <a:rPr lang="en-US" smtClean="0"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0FC06-DC98-484D-B46A-51CA9F66987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4865761"/>
      </p:ext>
    </p:extLst>
  </p:cSld>
  <p:clrMapOvr>
    <a:masterClrMapping/>
  </p:clrMapOvr>
  <p:transition spd="slow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FDC2B-8D56-094F-8580-66DF1125A217}" type="datetimeFigureOut">
              <a:rPr lang="en-US" smtClean="0"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0FC06-DC98-484D-B46A-51CA9F66987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4957696"/>
      </p:ext>
    </p:extLst>
  </p:cSld>
  <p:clrMapOvr>
    <a:masterClrMapping/>
  </p:clrMapOvr>
  <p:transition spd="slow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5FDC2B-8D56-094F-8580-66DF1125A217}" type="datetimeFigureOut">
              <a:rPr lang="en-US" smtClean="0"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0FC06-DC98-484D-B46A-51CA9F669871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 descr="background gradient.pdf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462" y="-29308"/>
            <a:ext cx="9251463" cy="6965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877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/>
  </p:transition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emf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emf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Recycle with Riley logo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5988" y="2346838"/>
            <a:ext cx="2905296" cy="2235740"/>
          </a:xfrm>
          <a:prstGeom prst="rect">
            <a:avLst/>
          </a:prstGeom>
        </p:spPr>
      </p:pic>
      <p:pic>
        <p:nvPicPr>
          <p:cNvPr id="5" name="Picture 4" descr="Asset 12@4x-8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7691" y="1035539"/>
            <a:ext cx="5969000" cy="568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03878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sset 35@4x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066" y="5835238"/>
            <a:ext cx="2671998" cy="1172642"/>
          </a:xfrm>
          <a:prstGeom prst="rect">
            <a:avLst/>
          </a:prstGeom>
        </p:spPr>
      </p:pic>
      <p:pic>
        <p:nvPicPr>
          <p:cNvPr id="8" name="Picture 7" descr="Asset 22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34226">
            <a:off x="6551131" y="-458696"/>
            <a:ext cx="5720473" cy="8588138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95179" y="207912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 smtClean="0">
                <a:solidFill>
                  <a:schemeClr val="bg1"/>
                </a:solidFill>
                <a:latin typeface="Arial Rounded MT Bold"/>
                <a:cs typeface="Arial Rounded MT Bold"/>
              </a:rPr>
              <a:t>What is recycling?</a:t>
            </a:r>
            <a:endParaRPr lang="en-US" sz="6000" b="1" dirty="0">
              <a:solidFill>
                <a:schemeClr val="bg1"/>
              </a:solidFill>
              <a:latin typeface="Arial Rounded MT Bold"/>
              <a:cs typeface="Arial Rounded MT Bold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67262" y="3232723"/>
            <a:ext cx="6366740" cy="1321771"/>
          </a:xfrm>
        </p:spPr>
        <p:txBody>
          <a:bodyPr anchor="t">
            <a:normAutofit/>
          </a:bodyPr>
          <a:lstStyle/>
          <a:p>
            <a:pPr marL="0" indent="0" algn="ctr">
              <a:buNone/>
            </a:pPr>
            <a:r>
              <a:rPr lang="en-US" sz="1800" b="1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Recycling</a:t>
            </a:r>
            <a:r>
              <a:rPr lang="en-US" sz="1800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 is when products we no longer need are turned into new products</a:t>
            </a:r>
            <a:endParaRPr lang="en-US" sz="1800" dirty="0">
              <a:solidFill>
                <a:srgbClr val="FFFFFF"/>
              </a:solidFill>
              <a:latin typeface="Arial Rounded MT Bold"/>
              <a:cs typeface="Arial Rounded MT Bold"/>
            </a:endParaRPr>
          </a:p>
        </p:txBody>
      </p:sp>
      <p:pic>
        <p:nvPicPr>
          <p:cNvPr id="2" name="Picture 1" descr="Asset 33@4x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2589" y="4741319"/>
            <a:ext cx="5236653" cy="6082632"/>
          </a:xfrm>
          <a:prstGeom prst="rect">
            <a:avLst/>
          </a:prstGeom>
        </p:spPr>
      </p:pic>
      <p:pic>
        <p:nvPicPr>
          <p:cNvPr id="3" name="Picture 2" descr="Asset 36@4x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583" y="6209635"/>
            <a:ext cx="818259" cy="842199"/>
          </a:xfrm>
          <a:prstGeom prst="rect">
            <a:avLst/>
          </a:prstGeom>
        </p:spPr>
      </p:pic>
      <p:pic>
        <p:nvPicPr>
          <p:cNvPr id="9" name="Picture 8" descr="Asset 48.pd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710" y="6226929"/>
            <a:ext cx="609873" cy="780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49223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sset 42@4x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73670"/>
            <a:ext cx="1956829" cy="2787602"/>
          </a:xfrm>
          <a:prstGeom prst="rect">
            <a:avLst/>
          </a:prstGeom>
        </p:spPr>
      </p:pic>
      <p:pic>
        <p:nvPicPr>
          <p:cNvPr id="4" name="Picture 3" descr="Asset 34@4x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71975" y="5720270"/>
            <a:ext cx="4406309" cy="1333451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31180" y="2752765"/>
            <a:ext cx="8229600" cy="1143000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There are three rules for recycling, known </a:t>
            </a:r>
            <a:br>
              <a:rPr lang="en-US" sz="4000" b="1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</a:br>
            <a:r>
              <a:rPr lang="en-US" sz="4000" b="1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as the </a:t>
            </a:r>
            <a:r>
              <a:rPr lang="en-US" sz="4000" b="1" dirty="0" smtClean="0">
                <a:solidFill>
                  <a:srgbClr val="00B050"/>
                </a:solidFill>
                <a:latin typeface="Arial Rounded MT Bold"/>
                <a:cs typeface="Arial Rounded MT Bold"/>
              </a:rPr>
              <a:t>three R’s</a:t>
            </a:r>
            <a:endParaRPr lang="en-US" sz="4000" b="1" dirty="0">
              <a:solidFill>
                <a:srgbClr val="00B050"/>
              </a:solidFill>
              <a:latin typeface="Arial Rounded MT Bold"/>
              <a:cs typeface="Arial Rounded MT Bold"/>
            </a:endParaRPr>
          </a:p>
        </p:txBody>
      </p:sp>
      <p:pic>
        <p:nvPicPr>
          <p:cNvPr id="7" name="Picture 6" descr="Asset 22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45550">
            <a:off x="7768107" y="-1892171"/>
            <a:ext cx="2402304" cy="3606578"/>
          </a:xfrm>
          <a:prstGeom prst="rect">
            <a:avLst/>
          </a:prstGeom>
        </p:spPr>
      </p:pic>
      <p:pic>
        <p:nvPicPr>
          <p:cNvPr id="5" name="Picture 4" descr="Asset 48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759" y="5561262"/>
            <a:ext cx="1093318" cy="140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02100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1616" y="2525028"/>
            <a:ext cx="4493846" cy="156835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rgbClr val="00B050"/>
                </a:solidFill>
                <a:latin typeface="Arial Rounded MT Bold"/>
                <a:cs typeface="Arial Rounded MT Bold"/>
              </a:rPr>
              <a:t>Reduce</a:t>
            </a:r>
          </a:p>
          <a:p>
            <a:pPr marL="0" indent="0" algn="ctr">
              <a:buNone/>
            </a:pPr>
            <a:r>
              <a:rPr lang="en-US" sz="2600" dirty="0">
                <a:solidFill>
                  <a:srgbClr val="FFFFFF"/>
                </a:solidFill>
                <a:latin typeface="Arial Rounded MT Bold"/>
                <a:cs typeface="Arial Rounded MT Bold"/>
              </a:rPr>
              <a:t>This is to </a:t>
            </a:r>
            <a:r>
              <a:rPr lang="en-US" sz="2600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cut </a:t>
            </a:r>
            <a:r>
              <a:rPr lang="en-US" sz="2600" dirty="0">
                <a:solidFill>
                  <a:srgbClr val="FFFFFF"/>
                </a:solidFill>
                <a:latin typeface="Arial Rounded MT Bold"/>
                <a:cs typeface="Arial Rounded MT Bold"/>
              </a:rPr>
              <a:t>the amount of waste we </a:t>
            </a:r>
            <a:r>
              <a:rPr lang="en-US" sz="2600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throw away</a:t>
            </a:r>
          </a:p>
          <a:p>
            <a:pPr marL="0" indent="0" algn="ctr">
              <a:buNone/>
            </a:pPr>
            <a:r>
              <a:rPr lang="en-US" sz="1800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For example, you can reduce waste sent to landfill by choosing what you throw away and what you recycle</a:t>
            </a:r>
            <a:endParaRPr lang="en-US" sz="1800" dirty="0">
              <a:solidFill>
                <a:srgbClr val="FFFFFF"/>
              </a:solidFill>
              <a:latin typeface="Arial Rounded MT Bold"/>
              <a:cs typeface="Arial Rounded MT Bold"/>
            </a:endParaRPr>
          </a:p>
          <a:p>
            <a:pPr marL="0" indent="0" algn="ctr">
              <a:buNone/>
            </a:pPr>
            <a:endParaRPr lang="en-US" sz="5100" b="1" dirty="0" smtClean="0">
              <a:solidFill>
                <a:srgbClr val="00B050"/>
              </a:solidFill>
              <a:latin typeface="Arial Rounded MT Bold"/>
              <a:cs typeface="Arial Rounded MT Bold"/>
            </a:endParaRPr>
          </a:p>
        </p:txBody>
      </p:sp>
      <p:pic>
        <p:nvPicPr>
          <p:cNvPr id="4" name="Picture 3" descr="Asset 12@4x-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36507" y="1035539"/>
            <a:ext cx="5969000" cy="568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1722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61154" y="2286663"/>
            <a:ext cx="51647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B050"/>
                </a:solidFill>
                <a:latin typeface="Arial Rounded MT Bold"/>
                <a:cs typeface="Arial Rounded MT Bold"/>
              </a:rPr>
              <a:t>Reuse</a:t>
            </a:r>
          </a:p>
          <a:p>
            <a:pPr algn="ctr"/>
            <a:r>
              <a:rPr lang="en-US" sz="2600" dirty="0">
                <a:solidFill>
                  <a:srgbClr val="FFFFFF"/>
                </a:solidFill>
                <a:latin typeface="Arial Rounded MT Bold"/>
                <a:cs typeface="Arial Rounded MT Bold"/>
              </a:rPr>
              <a:t>To use less of </a:t>
            </a:r>
            <a:r>
              <a:rPr lang="en-US" sz="2600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something </a:t>
            </a:r>
            <a:endParaRPr lang="en-US" sz="2600" dirty="0">
              <a:solidFill>
                <a:srgbClr val="FFFFFF"/>
              </a:solidFill>
              <a:latin typeface="Arial Rounded MT Bold"/>
              <a:cs typeface="Arial Rounded MT Bold"/>
            </a:endParaRPr>
          </a:p>
          <a:p>
            <a:pPr algn="ctr"/>
            <a:r>
              <a:rPr lang="en-US" dirty="0">
                <a:solidFill>
                  <a:srgbClr val="FFFFFF"/>
                </a:solidFill>
                <a:latin typeface="Arial Rounded MT Bold"/>
                <a:cs typeface="Arial Rounded MT Bold"/>
              </a:rPr>
              <a:t>For example, instead of bringing a new drinks bottle to school every day bring the same bottle and simply refill </a:t>
            </a:r>
            <a:r>
              <a:rPr lang="en-US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it</a:t>
            </a:r>
            <a:endParaRPr lang="en-US" dirty="0">
              <a:solidFill>
                <a:srgbClr val="FFFFFF"/>
              </a:solidFill>
              <a:latin typeface="Arial Rounded MT Bold"/>
              <a:cs typeface="Arial Rounded MT Bold"/>
            </a:endParaRPr>
          </a:p>
          <a:p>
            <a:pPr algn="ctr"/>
            <a:endParaRPr lang="en-US" sz="3200" b="1" dirty="0" smtClean="0">
              <a:solidFill>
                <a:srgbClr val="00B050"/>
              </a:solidFill>
              <a:latin typeface="Arial Rounded MT Bold"/>
              <a:cs typeface="Arial Rounded MT Bold"/>
            </a:endParaRPr>
          </a:p>
        </p:txBody>
      </p:sp>
      <p:pic>
        <p:nvPicPr>
          <p:cNvPr id="7" name="Picture 6" descr="Asset 31@4x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68373">
            <a:off x="-2305982" y="-41951"/>
            <a:ext cx="7007518" cy="9655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93988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67325" y="525030"/>
            <a:ext cx="4955830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B050"/>
                </a:solidFill>
                <a:latin typeface="Arial Rounded MT Bold"/>
                <a:cs typeface="Arial Rounded MT Bold"/>
              </a:rPr>
              <a:t>Recycle</a:t>
            </a:r>
          </a:p>
          <a:p>
            <a:pPr algn="ctr"/>
            <a:r>
              <a:rPr lang="en-US" sz="2600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Is to use again, or turn into something new</a:t>
            </a:r>
          </a:p>
          <a:p>
            <a:pPr algn="ctr"/>
            <a:r>
              <a:rPr lang="en-US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For example, we collect plastic waste and turn it </a:t>
            </a:r>
            <a:r>
              <a:rPr lang="en-US" dirty="0">
                <a:solidFill>
                  <a:srgbClr val="FFFFFF"/>
                </a:solidFill>
                <a:latin typeface="Arial Rounded MT Bold"/>
                <a:cs typeface="Arial Rounded MT Bold"/>
              </a:rPr>
              <a:t>into </a:t>
            </a:r>
            <a:r>
              <a:rPr lang="en-US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new products </a:t>
            </a:r>
            <a:r>
              <a:rPr lang="en-US" dirty="0">
                <a:solidFill>
                  <a:srgbClr val="FFFFFF"/>
                </a:solidFill>
                <a:latin typeface="Arial Rounded MT Bold"/>
                <a:cs typeface="Arial Rounded MT Bold"/>
              </a:rPr>
              <a:t>such as </a:t>
            </a:r>
            <a:r>
              <a:rPr lang="en-US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bin bags and </a:t>
            </a:r>
            <a:r>
              <a:rPr lang="en-US" dirty="0">
                <a:solidFill>
                  <a:srgbClr val="FFFFFF"/>
                </a:solidFill>
                <a:latin typeface="Arial Rounded MT Bold"/>
                <a:cs typeface="Arial Rounded MT Bold"/>
              </a:rPr>
              <a:t>garden </a:t>
            </a:r>
            <a:r>
              <a:rPr lang="en-US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furniture</a:t>
            </a:r>
            <a:endParaRPr lang="en-US" dirty="0">
              <a:solidFill>
                <a:srgbClr val="FFFFFF"/>
              </a:solidFill>
              <a:latin typeface="Arial Rounded MT Bold"/>
              <a:cs typeface="Arial Rounded MT Bold"/>
            </a:endParaRPr>
          </a:p>
        </p:txBody>
      </p:sp>
      <p:pic>
        <p:nvPicPr>
          <p:cNvPr id="3" name="Picture 2" descr="Asset 32@4x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188" y="1283095"/>
            <a:ext cx="7251901" cy="5887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15035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65385" y="1580475"/>
            <a:ext cx="621323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… the </a:t>
            </a:r>
            <a:r>
              <a:rPr lang="en-US" sz="2800" dirty="0">
                <a:solidFill>
                  <a:srgbClr val="FFFFFF"/>
                </a:solidFill>
                <a:latin typeface="Arial Rounded MT Bold"/>
                <a:cs typeface="Arial Rounded MT Bold"/>
              </a:rPr>
              <a:t>way we dispose of it is. </a:t>
            </a:r>
            <a:endParaRPr lang="en-US" sz="2800" dirty="0" smtClean="0">
              <a:solidFill>
                <a:srgbClr val="FFFFFF"/>
              </a:solidFill>
              <a:latin typeface="Arial Rounded MT Bold"/>
              <a:cs typeface="Arial Rounded MT Bold"/>
            </a:endParaRPr>
          </a:p>
          <a:p>
            <a:pPr algn="ctr"/>
            <a:endParaRPr lang="en-US" b="1" dirty="0">
              <a:solidFill>
                <a:srgbClr val="FFFFFF"/>
              </a:solidFill>
              <a:latin typeface="Arial Rounded MT Bold"/>
              <a:cs typeface="Arial Rounded MT Bold"/>
            </a:endParaRPr>
          </a:p>
          <a:p>
            <a:pPr algn="ctr"/>
            <a:r>
              <a:rPr lang="en-US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The plastics </a:t>
            </a:r>
            <a:r>
              <a:rPr lang="en-US" dirty="0">
                <a:solidFill>
                  <a:srgbClr val="FFFFFF"/>
                </a:solidFill>
                <a:latin typeface="Arial Rounded MT Bold"/>
                <a:cs typeface="Arial Rounded MT Bold"/>
              </a:rPr>
              <a:t>industry </a:t>
            </a:r>
            <a:r>
              <a:rPr lang="en-US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collects as much plastic waste as </a:t>
            </a:r>
            <a:r>
              <a:rPr lang="en-US" dirty="0">
                <a:solidFill>
                  <a:srgbClr val="FFFFFF"/>
                </a:solidFill>
                <a:latin typeface="Arial Rounded MT Bold"/>
                <a:cs typeface="Arial Rounded MT Bold"/>
              </a:rPr>
              <a:t>possible to </a:t>
            </a:r>
            <a:r>
              <a:rPr lang="en-US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recycle and make into new products </a:t>
            </a:r>
            <a:endParaRPr lang="en-US" dirty="0">
              <a:solidFill>
                <a:srgbClr val="FFFFFF"/>
              </a:solidFill>
              <a:latin typeface="Arial Rounded MT Bold"/>
              <a:cs typeface="Arial Rounded MT Bold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09600" y="63663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 smtClean="0">
                <a:solidFill>
                  <a:schemeClr val="bg1"/>
                </a:solidFill>
                <a:latin typeface="Arial Rounded MT Bold"/>
                <a:cs typeface="Arial Rounded MT Bold"/>
              </a:rPr>
              <a:t>Plastic isn’t the problem</a:t>
            </a:r>
            <a:endParaRPr lang="en-US" sz="6000" b="1" dirty="0">
              <a:solidFill>
                <a:schemeClr val="bg1"/>
              </a:solidFill>
              <a:latin typeface="Arial Rounded MT Bold"/>
              <a:cs typeface="Arial Rounded MT Bold"/>
            </a:endParaRPr>
          </a:p>
        </p:txBody>
      </p:sp>
      <p:pic>
        <p:nvPicPr>
          <p:cNvPr id="5" name="Picture 4" descr="Asset 30@4x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280" y="3224298"/>
            <a:ext cx="5659983" cy="3700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49789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09600" y="63663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 smtClean="0">
                <a:solidFill>
                  <a:schemeClr val="bg1"/>
                </a:solidFill>
                <a:latin typeface="Arial Rounded MT Bold"/>
                <a:cs typeface="Arial Rounded MT Bold"/>
              </a:rPr>
              <a:t>Why do we need plastic?</a:t>
            </a:r>
            <a:endParaRPr lang="en-US" sz="6000" b="1" dirty="0">
              <a:solidFill>
                <a:schemeClr val="bg1"/>
              </a:solidFill>
              <a:latin typeface="Arial Rounded MT Bold"/>
              <a:cs typeface="Arial Rounded MT Bold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388630" y="1776104"/>
            <a:ext cx="6366740" cy="1321771"/>
          </a:xfrm>
        </p:spPr>
        <p:txBody>
          <a:bodyPr anchor="t">
            <a:noAutofit/>
          </a:bodyPr>
          <a:lstStyle/>
          <a:p>
            <a:pPr marL="0" indent="0" algn="ctr">
              <a:buNone/>
            </a:pPr>
            <a:r>
              <a:rPr lang="en-US" sz="1800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Plastic keeps our food fresh so its last longer and there is less waste</a:t>
            </a:r>
          </a:p>
          <a:p>
            <a:pPr marL="0" indent="0" algn="ctr">
              <a:buNone/>
            </a:pPr>
            <a:endParaRPr lang="en-US" sz="1800" dirty="0" smtClean="0">
              <a:solidFill>
                <a:srgbClr val="FFFFFF"/>
              </a:solidFill>
              <a:latin typeface="Arial Rounded MT Bold"/>
              <a:cs typeface="Arial Rounded MT Bold"/>
            </a:endParaRPr>
          </a:p>
          <a:p>
            <a:pPr marL="0" indent="0" algn="ctr">
              <a:buNone/>
            </a:pPr>
            <a:r>
              <a:rPr lang="en-US" sz="1800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Without plastic we would have no phones, cars, computers and a million other everyday items </a:t>
            </a:r>
          </a:p>
          <a:p>
            <a:pPr marL="0" indent="0" algn="ctr">
              <a:buNone/>
            </a:pPr>
            <a:endParaRPr lang="en-US" sz="1800" dirty="0" smtClean="0">
              <a:solidFill>
                <a:srgbClr val="FFFFFF"/>
              </a:solidFill>
              <a:latin typeface="Arial Rounded MT Bold"/>
              <a:cs typeface="Arial Rounded MT Bold"/>
            </a:endParaRPr>
          </a:p>
          <a:p>
            <a:pPr marL="0" indent="0" algn="ctr">
              <a:buNone/>
            </a:pPr>
            <a:r>
              <a:rPr lang="en-US" sz="1800" dirty="0">
                <a:solidFill>
                  <a:srgbClr val="FFFFFF"/>
                </a:solidFill>
                <a:latin typeface="Arial Rounded MT Bold"/>
                <a:cs typeface="Arial Rounded MT Bold"/>
              </a:rPr>
              <a:t>P</a:t>
            </a:r>
            <a:r>
              <a:rPr lang="en-US" sz="1800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lastic </a:t>
            </a:r>
            <a:r>
              <a:rPr lang="en-US" sz="1800" dirty="0">
                <a:solidFill>
                  <a:srgbClr val="FFFFFF"/>
                </a:solidFill>
                <a:latin typeface="Arial Rounded MT Bold"/>
                <a:cs typeface="Arial Rounded MT Bold"/>
              </a:rPr>
              <a:t>is an amazing </a:t>
            </a:r>
            <a:r>
              <a:rPr lang="en-US" sz="1800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invention</a:t>
            </a:r>
            <a:endParaRPr lang="en-US" sz="1800" dirty="0">
              <a:solidFill>
                <a:srgbClr val="FFFFFF"/>
              </a:solidFill>
              <a:latin typeface="Arial Rounded MT Bold"/>
              <a:cs typeface="Arial Rounded MT Bold"/>
            </a:endParaRPr>
          </a:p>
          <a:p>
            <a:endParaRPr lang="en-US" sz="1800" dirty="0" smtClean="0">
              <a:solidFill>
                <a:srgbClr val="FFFFFF"/>
              </a:solidFill>
              <a:latin typeface="Arial Rounded MT Bold"/>
              <a:cs typeface="Arial Rounded MT Bold"/>
            </a:endParaRPr>
          </a:p>
          <a:p>
            <a:pPr marL="0" indent="0" algn="ctr">
              <a:buNone/>
            </a:pPr>
            <a:endParaRPr lang="en-US" sz="1800" dirty="0">
              <a:solidFill>
                <a:srgbClr val="FFFFFF"/>
              </a:solidFill>
              <a:latin typeface="Arial Rounded MT Bold"/>
              <a:cs typeface="Arial Rounded MT Bold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480090" y="4490971"/>
            <a:ext cx="8204755" cy="1499849"/>
            <a:chOff x="480090" y="3819851"/>
            <a:chExt cx="8204755" cy="1499849"/>
          </a:xfrm>
        </p:grpSpPr>
        <p:pic>
          <p:nvPicPr>
            <p:cNvPr id="9" name="Picture 8" descr="Asset 17.pdf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8224" y="3819853"/>
              <a:ext cx="4236621" cy="1499847"/>
            </a:xfrm>
            <a:prstGeom prst="rect">
              <a:avLst/>
            </a:prstGeom>
          </p:spPr>
        </p:pic>
        <p:pic>
          <p:nvPicPr>
            <p:cNvPr id="10" name="Picture 9" descr="Asset 19.pd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090" y="3819851"/>
              <a:ext cx="778403" cy="1499849"/>
            </a:xfrm>
            <a:prstGeom prst="rect">
              <a:avLst/>
            </a:prstGeom>
          </p:spPr>
        </p:pic>
        <p:pic>
          <p:nvPicPr>
            <p:cNvPr id="11" name="Picture 10" descr="Asset 18.pdf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7608" y="3819853"/>
              <a:ext cx="2585813" cy="14998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0545359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9143" y="3444196"/>
            <a:ext cx="19284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Saves 1.8 tonnes of crude oil</a:t>
            </a:r>
            <a:endParaRPr lang="en-US" dirty="0" smtClean="0">
              <a:solidFill>
                <a:srgbClr val="FFFFFF"/>
              </a:solidFill>
              <a:latin typeface="Arial Rounded MT Bold"/>
              <a:cs typeface="Arial Rounded MT Bold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43385" y="5524226"/>
            <a:ext cx="22859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Reduces energy usage by two thirds</a:t>
            </a:r>
            <a:endParaRPr lang="en-US" dirty="0">
              <a:solidFill>
                <a:srgbClr val="FFFFFF"/>
              </a:solidFill>
              <a:latin typeface="Arial Rounded MT Bold"/>
              <a:cs typeface="Arial Rounded MT Bold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203471" y="3481888"/>
            <a:ext cx="25399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Uses 90% less water</a:t>
            </a:r>
            <a:endParaRPr lang="en-US" dirty="0">
              <a:solidFill>
                <a:srgbClr val="FFFFFF"/>
              </a:solidFill>
              <a:latin typeface="Arial Rounded MT Bold"/>
              <a:cs typeface="Arial Rounded MT Bold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4838" y="5518866"/>
            <a:ext cx="29248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Cuts sulphur dioxide emissions by 33%</a:t>
            </a:r>
            <a:endParaRPr lang="en-US" dirty="0">
              <a:solidFill>
                <a:srgbClr val="FFFFFF"/>
              </a:solidFill>
              <a:latin typeface="Arial Rounded MT Bold"/>
              <a:cs typeface="Arial Rounded MT Bold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294923" y="5452762"/>
            <a:ext cx="35657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Prevents the release of 1.5 tonnes of CO2 compared to using prime polythene</a:t>
            </a:r>
            <a:endParaRPr lang="en-US" dirty="0">
              <a:solidFill>
                <a:srgbClr val="FFFFFF"/>
              </a:solidFill>
              <a:latin typeface="Arial Rounded MT Bold"/>
              <a:cs typeface="Arial Rounded MT Bold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267369" y="527674"/>
            <a:ext cx="859333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Every tonne of plastic</a:t>
            </a:r>
          </a:p>
          <a:p>
            <a:r>
              <a:rPr lang="en-US" sz="4800" b="1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we recycle</a:t>
            </a:r>
            <a:r>
              <a:rPr lang="mr-IN" sz="4800" b="1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…</a:t>
            </a:r>
            <a:endParaRPr lang="en-US" sz="4800" b="1" dirty="0">
              <a:solidFill>
                <a:srgbClr val="FFFFFF"/>
              </a:solidFill>
              <a:latin typeface="Arial Rounded MT Bold"/>
              <a:cs typeface="Arial Rounded MT Bold"/>
            </a:endParaRPr>
          </a:p>
        </p:txBody>
      </p:sp>
      <p:pic>
        <p:nvPicPr>
          <p:cNvPr id="10" name="Picture 9" descr="Asset 25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023" y="2374159"/>
            <a:ext cx="784262" cy="1063544"/>
          </a:xfrm>
          <a:prstGeom prst="rect">
            <a:avLst/>
          </a:prstGeom>
        </p:spPr>
      </p:pic>
      <p:pic>
        <p:nvPicPr>
          <p:cNvPr id="11" name="Picture 10" descr="Asset 24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139" y="4392827"/>
            <a:ext cx="429428" cy="1152768"/>
          </a:xfrm>
          <a:prstGeom prst="rect">
            <a:avLst/>
          </a:prstGeom>
        </p:spPr>
      </p:pic>
      <p:pic>
        <p:nvPicPr>
          <p:cNvPr id="12" name="Picture 11" descr="Asset 23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870" y="2416253"/>
            <a:ext cx="749506" cy="1021450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2836399" y="2433871"/>
            <a:ext cx="3145686" cy="1650163"/>
            <a:chOff x="2715856" y="2273455"/>
            <a:chExt cx="3145686" cy="1650163"/>
          </a:xfrm>
        </p:grpSpPr>
        <p:sp>
          <p:nvSpPr>
            <p:cNvPr id="14" name="Rectangle 13"/>
            <p:cNvSpPr/>
            <p:nvPr/>
          </p:nvSpPr>
          <p:spPr>
            <a:xfrm>
              <a:off x="2715856" y="3277287"/>
              <a:ext cx="314568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FFFF"/>
                  </a:solidFill>
                  <a:latin typeface="Arial Rounded MT Bold"/>
                  <a:cs typeface="Arial Rounded MT Bold"/>
                </a:rPr>
                <a:t>Reduces nitrous oxide emissions by 50%</a:t>
              </a:r>
              <a:endParaRPr lang="en-US" dirty="0">
                <a:solidFill>
                  <a:srgbClr val="FFFFFF"/>
                </a:solidFill>
                <a:latin typeface="Arial Rounded MT Bold"/>
                <a:cs typeface="Arial Rounded MT Bold"/>
              </a:endParaRPr>
            </a:p>
          </p:txBody>
        </p:sp>
        <p:sp>
          <p:nvSpPr>
            <p:cNvPr id="15" name="Title 1"/>
            <p:cNvSpPr txBox="1">
              <a:spLocks/>
            </p:cNvSpPr>
            <p:nvPr/>
          </p:nvSpPr>
          <p:spPr>
            <a:xfrm>
              <a:off x="3180895" y="2273455"/>
              <a:ext cx="2348470" cy="114300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GB" sz="6000" b="1" dirty="0" smtClean="0">
                  <a:solidFill>
                    <a:srgbClr val="FFFFFF"/>
                  </a:solidFill>
                  <a:latin typeface="Arial Rounded MT Bold"/>
                  <a:cs typeface="Arial Rounded MT Bold"/>
                </a:rPr>
                <a:t>NOS</a:t>
              </a:r>
              <a:endParaRPr lang="en-US" sz="6000" b="1" dirty="0">
                <a:solidFill>
                  <a:srgbClr val="FFFFFF"/>
                </a:solidFill>
                <a:latin typeface="Arial Rounded MT Bold"/>
                <a:cs typeface="Arial Rounded MT Bold"/>
              </a:endParaRPr>
            </a:p>
          </p:txBody>
        </p:sp>
      </p:grpSp>
      <p:sp>
        <p:nvSpPr>
          <p:cNvPr id="16" name="Title 1"/>
          <p:cNvSpPr txBox="1">
            <a:spLocks/>
          </p:cNvSpPr>
          <p:nvPr/>
        </p:nvSpPr>
        <p:spPr>
          <a:xfrm>
            <a:off x="693050" y="4381226"/>
            <a:ext cx="234847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 smtClean="0">
                <a:solidFill>
                  <a:srgbClr val="FFFFFF"/>
                </a:solidFill>
                <a:latin typeface="Comfortaa"/>
                <a:cs typeface="Comfortaa"/>
              </a:rPr>
              <a:t>SO</a:t>
            </a:r>
            <a:r>
              <a:rPr lang="en-US" sz="2800" b="1" dirty="0" smtClean="0">
                <a:solidFill>
                  <a:srgbClr val="FFFFFF"/>
                </a:solidFill>
                <a:latin typeface="Comfortaa"/>
                <a:cs typeface="Comfortaa"/>
              </a:rPr>
              <a:t>2</a:t>
            </a:r>
            <a:endParaRPr lang="en-US" sz="2800" b="1" dirty="0">
              <a:solidFill>
                <a:srgbClr val="FFFFFF"/>
              </a:solidFill>
              <a:latin typeface="Comfortaa"/>
              <a:cs typeface="Comfortaa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5982085" y="4375866"/>
            <a:ext cx="234847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>
                <a:solidFill>
                  <a:srgbClr val="FFFFFF"/>
                </a:solidFill>
                <a:latin typeface="Comfortaa"/>
                <a:cs typeface="Comfortaa"/>
              </a:rPr>
              <a:t>C</a:t>
            </a:r>
            <a:r>
              <a:rPr lang="en-US" sz="6000" b="1" dirty="0" smtClean="0">
                <a:solidFill>
                  <a:srgbClr val="FFFFFF"/>
                </a:solidFill>
                <a:latin typeface="Comfortaa"/>
                <a:cs typeface="Comfortaa"/>
              </a:rPr>
              <a:t>O</a:t>
            </a:r>
            <a:r>
              <a:rPr lang="en-US" sz="2800" b="1" dirty="0" smtClean="0">
                <a:solidFill>
                  <a:srgbClr val="FFFFFF"/>
                </a:solidFill>
                <a:latin typeface="Comfortaa"/>
                <a:cs typeface="Comfortaa"/>
              </a:rPr>
              <a:t>2</a:t>
            </a:r>
            <a:endParaRPr lang="en-US" sz="2800" b="1" dirty="0">
              <a:solidFill>
                <a:srgbClr val="FFFFFF"/>
              </a:solidFill>
              <a:latin typeface="Comfortaa"/>
              <a:cs typeface="Comfortaa"/>
            </a:endParaRPr>
          </a:p>
        </p:txBody>
      </p:sp>
    </p:spTree>
    <p:extLst>
      <p:ext uri="{BB962C8B-B14F-4D97-AF65-F5344CB8AC3E}">
        <p14:creationId xmlns:p14="http://schemas.microsoft.com/office/powerpoint/2010/main" val="124177552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8947" y="2181265"/>
            <a:ext cx="7554066" cy="1143000"/>
          </a:xfrm>
        </p:spPr>
        <p:txBody>
          <a:bodyPr>
            <a:noAutofit/>
          </a:bodyPr>
          <a:lstStyle/>
          <a:p>
            <a:r>
              <a:rPr lang="en-US" sz="6000" b="1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How can you Recycle with Riley and help reduce plastic waste?</a:t>
            </a:r>
            <a:endParaRPr lang="en-US" sz="6000" b="1" dirty="0">
              <a:solidFill>
                <a:srgbClr val="FFFFFF"/>
              </a:solidFill>
              <a:latin typeface="Arial Rounded MT Bold"/>
              <a:cs typeface="Arial Rounded MT Bold"/>
            </a:endParaRPr>
          </a:p>
        </p:txBody>
      </p:sp>
      <p:pic>
        <p:nvPicPr>
          <p:cNvPr id="5" name="Picture 4" descr="Asset 22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71860">
            <a:off x="-976462" y="4651684"/>
            <a:ext cx="2402304" cy="3606578"/>
          </a:xfrm>
          <a:prstGeom prst="rect">
            <a:avLst/>
          </a:prstGeom>
        </p:spPr>
      </p:pic>
      <p:pic>
        <p:nvPicPr>
          <p:cNvPr id="2" name="Picture 1" descr="Asset 41@4x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9381" y="5307251"/>
            <a:ext cx="1415381" cy="1789042"/>
          </a:xfrm>
          <a:prstGeom prst="rect">
            <a:avLst/>
          </a:prstGeom>
        </p:spPr>
      </p:pic>
      <p:pic>
        <p:nvPicPr>
          <p:cNvPr id="6" name="Picture 5" descr="Asset 33@4x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7072" y="5855369"/>
            <a:ext cx="4496401" cy="1409753"/>
          </a:xfrm>
          <a:prstGeom prst="rect">
            <a:avLst/>
          </a:prstGeom>
        </p:spPr>
      </p:pic>
      <p:pic>
        <p:nvPicPr>
          <p:cNvPr id="7" name="Picture 6" descr="Asset 48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762" y="5561262"/>
            <a:ext cx="1093318" cy="140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02833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15694" y="1058046"/>
            <a:ext cx="8229600" cy="1143000"/>
          </a:xfrm>
        </p:spPr>
        <p:txBody>
          <a:bodyPr>
            <a:noAutofit/>
          </a:bodyPr>
          <a:lstStyle/>
          <a:p>
            <a:r>
              <a:rPr lang="en-GB" sz="6000" b="1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Recognise &amp; Recycle</a:t>
            </a:r>
            <a:endParaRPr lang="en-US" sz="6000" b="1" dirty="0">
              <a:solidFill>
                <a:srgbClr val="FFFFFF"/>
              </a:solidFill>
              <a:latin typeface="Arial Rounded MT Bold"/>
              <a:cs typeface="Arial Rounded MT Bold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46926" y="312212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When you have plastic you have finished with and need to throw away, RECOGNISE that you can RECYCLE and help us work towards a world where nothing goes to waste</a:t>
            </a:r>
            <a:endParaRPr lang="en-US" dirty="0">
              <a:solidFill>
                <a:srgbClr val="FFFFFF"/>
              </a:solidFill>
              <a:latin typeface="Arial Rounded MT Bold"/>
              <a:cs typeface="Arial Rounded MT Bold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93358" y="4472342"/>
            <a:ext cx="7854180" cy="3123560"/>
            <a:chOff x="293358" y="4472342"/>
            <a:chExt cx="7854180" cy="3123560"/>
          </a:xfrm>
        </p:grpSpPr>
        <p:sp>
          <p:nvSpPr>
            <p:cNvPr id="12" name="Oval Callout 11"/>
            <p:cNvSpPr/>
            <p:nvPr/>
          </p:nvSpPr>
          <p:spPr>
            <a:xfrm>
              <a:off x="2373928" y="5089770"/>
              <a:ext cx="5773610" cy="986692"/>
            </a:xfrm>
            <a:prstGeom prst="wedgeEllipseCallout">
              <a:avLst>
                <a:gd name="adj1" fmla="val -58227"/>
                <a:gd name="adj2" fmla="val -55574"/>
              </a:avLst>
            </a:prstGeom>
            <a:solidFill>
              <a:srgbClr val="FFFFFF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chemeClr val="bg1">
                      <a:lumMod val="50000"/>
                    </a:schemeClr>
                  </a:solidFill>
                  <a:latin typeface="Arial Rounded MT Bold"/>
                  <a:cs typeface="Arial Rounded MT Bold"/>
                </a:rPr>
                <a:t>Ask your </a:t>
              </a:r>
              <a:r>
                <a:rPr lang="en-US" b="1" dirty="0" smtClean="0">
                  <a:solidFill>
                    <a:schemeClr val="bg1">
                      <a:lumMod val="50000"/>
                    </a:schemeClr>
                  </a:solidFill>
                  <a:latin typeface="Arial Rounded MT Bold"/>
                  <a:cs typeface="Arial Rounded MT Bold"/>
                </a:rPr>
                <a:t>teacher </a:t>
              </a:r>
              <a:r>
                <a:rPr lang="en-US" b="1" dirty="0">
                  <a:solidFill>
                    <a:schemeClr val="bg1">
                      <a:lumMod val="50000"/>
                    </a:schemeClr>
                  </a:solidFill>
                  <a:latin typeface="Arial Rounded MT Bold"/>
                  <a:cs typeface="Arial Rounded MT Bold"/>
                </a:rPr>
                <a:t>where you can recycle plastic in your </a:t>
              </a:r>
              <a:r>
                <a:rPr lang="en-US" b="1" dirty="0" smtClean="0">
                  <a:solidFill>
                    <a:schemeClr val="bg1">
                      <a:lumMod val="50000"/>
                    </a:schemeClr>
                  </a:solidFill>
                  <a:latin typeface="Arial Rounded MT Bold"/>
                  <a:cs typeface="Arial Rounded MT Bold"/>
                </a:rPr>
                <a:t>school.</a:t>
              </a:r>
              <a:endParaRPr lang="en-US" dirty="0">
                <a:solidFill>
                  <a:schemeClr val="bg1">
                    <a:lumMod val="50000"/>
                  </a:schemeClr>
                </a:solidFill>
                <a:latin typeface="Arial Rounded MT Bold"/>
                <a:cs typeface="Arial Rounded MT Bold"/>
              </a:endParaRPr>
            </a:p>
          </p:txBody>
        </p:sp>
        <p:pic>
          <p:nvPicPr>
            <p:cNvPr id="11" name="Picture 10" descr="Asset 22.pdf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3358" y="4472342"/>
              <a:ext cx="2080570" cy="3123560"/>
            </a:xfrm>
            <a:prstGeom prst="rect">
              <a:avLst/>
            </a:prstGeom>
          </p:spPr>
        </p:pic>
      </p:grpSp>
      <p:pic>
        <p:nvPicPr>
          <p:cNvPr id="9" name="Picture 8" descr="Asset 52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730" y="2258560"/>
            <a:ext cx="1293301" cy="702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13848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5900" y="2360770"/>
            <a:ext cx="491414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rial Rounded MT Bold"/>
                <a:cs typeface="Arial Rounded MT Bold"/>
              </a:rPr>
              <a:t>Soft flexible plastic that can</a:t>
            </a:r>
          </a:p>
          <a:p>
            <a:pPr algn="ctr"/>
            <a:r>
              <a:rPr lang="en-US" dirty="0">
                <a:solidFill>
                  <a:schemeClr val="bg1"/>
                </a:solidFill>
                <a:latin typeface="Arial Rounded MT Bold"/>
                <a:cs typeface="Arial Rounded MT Bold"/>
              </a:rPr>
              <a:t>be </a:t>
            </a:r>
            <a:r>
              <a:rPr lang="en-US" dirty="0" smtClean="0">
                <a:solidFill>
                  <a:schemeClr val="bg1"/>
                </a:solidFill>
                <a:latin typeface="Arial Rounded MT Bold"/>
                <a:cs typeface="Arial Rounded MT Bold"/>
              </a:rPr>
              <a:t>scrunched up </a:t>
            </a:r>
            <a:r>
              <a:rPr lang="en-US" dirty="0">
                <a:solidFill>
                  <a:schemeClr val="bg1"/>
                </a:solidFill>
                <a:latin typeface="Arial Rounded MT Bold"/>
                <a:cs typeface="Arial Rounded MT Bold"/>
              </a:rPr>
              <a:t>and folded </a:t>
            </a:r>
            <a:r>
              <a:rPr lang="en-US" dirty="0" smtClean="0">
                <a:solidFill>
                  <a:schemeClr val="bg1"/>
                </a:solidFill>
                <a:latin typeface="Arial Rounded MT Bold"/>
                <a:cs typeface="Arial Rounded MT Bold"/>
              </a:rPr>
              <a:t>easily</a:t>
            </a:r>
          </a:p>
          <a:p>
            <a:pPr algn="ctr"/>
            <a:endParaRPr lang="en-US" dirty="0">
              <a:solidFill>
                <a:schemeClr val="bg1"/>
              </a:solidFill>
              <a:latin typeface="Arial Rounded MT Bold"/>
              <a:cs typeface="Arial Rounded MT Bold"/>
            </a:endParaRPr>
          </a:p>
          <a:p>
            <a:pPr algn="ctr"/>
            <a:r>
              <a:rPr lang="en-US" dirty="0" smtClean="0">
                <a:solidFill>
                  <a:schemeClr val="bg1"/>
                </a:solidFill>
                <a:latin typeface="Arial Rounded MT Bold"/>
                <a:cs typeface="Arial Rounded MT Bold"/>
              </a:rPr>
              <a:t>Such </a:t>
            </a:r>
            <a:r>
              <a:rPr lang="en-US" dirty="0">
                <a:solidFill>
                  <a:schemeClr val="bg1"/>
                </a:solidFill>
                <a:latin typeface="Arial Rounded MT Bold"/>
                <a:cs typeface="Arial Rounded MT Bold"/>
              </a:rPr>
              <a:t>as:</a:t>
            </a:r>
          </a:p>
          <a:p>
            <a:pPr algn="ctr"/>
            <a:r>
              <a:rPr lang="en-US" dirty="0" smtClean="0">
                <a:solidFill>
                  <a:schemeClr val="bg1"/>
                </a:solidFill>
                <a:latin typeface="Arial Rounded MT Bold"/>
                <a:cs typeface="Arial Rounded MT Bold"/>
              </a:rPr>
              <a:t>vegetable/fruit </a:t>
            </a:r>
            <a:r>
              <a:rPr lang="en-US" dirty="0">
                <a:solidFill>
                  <a:schemeClr val="bg1"/>
                </a:solidFill>
                <a:latin typeface="Arial Rounded MT Bold"/>
                <a:cs typeface="Arial Rounded MT Bold"/>
              </a:rPr>
              <a:t>bags</a:t>
            </a:r>
            <a:r>
              <a:rPr lang="en-US" dirty="0" smtClean="0">
                <a:solidFill>
                  <a:schemeClr val="bg1"/>
                </a:solidFill>
                <a:latin typeface="Arial Rounded MT Bold"/>
                <a:cs typeface="Arial Rounded MT Bold"/>
              </a:rPr>
              <a:t>, shopping </a:t>
            </a:r>
            <a:r>
              <a:rPr lang="en-US" dirty="0">
                <a:solidFill>
                  <a:schemeClr val="bg1"/>
                </a:solidFill>
                <a:latin typeface="Arial Rounded MT Bold"/>
                <a:cs typeface="Arial Rounded MT Bold"/>
              </a:rPr>
              <a:t>bags, multi-pack </a:t>
            </a:r>
            <a:r>
              <a:rPr lang="en-US" dirty="0" smtClean="0">
                <a:solidFill>
                  <a:schemeClr val="bg1"/>
                </a:solidFill>
                <a:latin typeface="Arial Rounded MT Bold"/>
                <a:cs typeface="Arial Rounded MT Bold"/>
              </a:rPr>
              <a:t>drink </a:t>
            </a:r>
            <a:r>
              <a:rPr lang="en-US" dirty="0">
                <a:solidFill>
                  <a:schemeClr val="bg1"/>
                </a:solidFill>
                <a:latin typeface="Arial Rounded MT Bold"/>
                <a:cs typeface="Arial Rounded MT Bold"/>
              </a:rPr>
              <a:t>packaging, </a:t>
            </a:r>
            <a:r>
              <a:rPr lang="en-US" dirty="0" smtClean="0">
                <a:solidFill>
                  <a:schemeClr val="bg1"/>
                </a:solidFill>
                <a:latin typeface="Arial Rounded MT Bold"/>
                <a:cs typeface="Arial Rounded MT Bold"/>
              </a:rPr>
              <a:t>mailing </a:t>
            </a:r>
            <a:r>
              <a:rPr lang="en-US" dirty="0">
                <a:solidFill>
                  <a:schemeClr val="bg1"/>
                </a:solidFill>
                <a:latin typeface="Arial Rounded MT Bold"/>
                <a:cs typeface="Arial Rounded MT Bold"/>
              </a:rPr>
              <a:t>film </a:t>
            </a:r>
            <a:r>
              <a:rPr lang="en-US" dirty="0" smtClean="0">
                <a:solidFill>
                  <a:schemeClr val="bg1"/>
                </a:solidFill>
                <a:latin typeface="Arial Rounded MT Bold"/>
                <a:cs typeface="Arial Rounded MT Bold"/>
              </a:rPr>
              <a:t>and bread bags</a:t>
            </a:r>
            <a:endParaRPr lang="en-US" dirty="0">
              <a:solidFill>
                <a:schemeClr val="bg1"/>
              </a:solidFill>
              <a:latin typeface="Arial Rounded MT Bold"/>
              <a:cs typeface="Arial Rounded MT Bold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5482" y="397858"/>
            <a:ext cx="5833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>
                <a:solidFill>
                  <a:srgbClr val="FFFFFF"/>
                </a:solidFill>
                <a:latin typeface="Arial Rounded MT Bold"/>
                <a:cs typeface="Arial Rounded MT Bold"/>
              </a:rPr>
              <a:t>What </a:t>
            </a:r>
            <a:r>
              <a:rPr lang="en-US" sz="4000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plastic can we recycle with Riley?</a:t>
            </a:r>
            <a:endParaRPr lang="en-US" sz="4000" dirty="0">
              <a:solidFill>
                <a:srgbClr val="FFFFFF"/>
              </a:solidFill>
              <a:latin typeface="Arial Rounded MT Bold"/>
              <a:cs typeface="Arial Rounded MT Bold"/>
            </a:endParaRPr>
          </a:p>
        </p:txBody>
      </p:sp>
      <p:pic>
        <p:nvPicPr>
          <p:cNvPr id="3" name="Picture 2" descr="Asset 57@4x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50380">
            <a:off x="3661086" y="5065290"/>
            <a:ext cx="2828170" cy="2667695"/>
          </a:xfrm>
          <a:prstGeom prst="rect">
            <a:avLst/>
          </a:prstGeom>
        </p:spPr>
      </p:pic>
      <p:pic>
        <p:nvPicPr>
          <p:cNvPr id="7" name="Picture 6" descr="Asset 55@4x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57297">
            <a:off x="6179997" y="851706"/>
            <a:ext cx="3859695" cy="4173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0390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31180" y="2752765"/>
            <a:ext cx="8229600" cy="1143000"/>
          </a:xfrm>
        </p:spPr>
        <p:txBody>
          <a:bodyPr>
            <a:noAutofit/>
          </a:bodyPr>
          <a:lstStyle/>
          <a:p>
            <a:r>
              <a:rPr lang="en-US" sz="6000" b="1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What happens when you Recycle with Riley?</a:t>
            </a:r>
            <a:endParaRPr lang="en-US" sz="6000" b="1" dirty="0">
              <a:solidFill>
                <a:srgbClr val="FFFFFF"/>
              </a:solidFill>
              <a:latin typeface="Arial Rounded MT Bold"/>
              <a:cs typeface="Arial Rounded MT Bold"/>
            </a:endParaRPr>
          </a:p>
        </p:txBody>
      </p:sp>
      <p:pic>
        <p:nvPicPr>
          <p:cNvPr id="5" name="Picture 4" descr="Asset 22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87380">
            <a:off x="7394561" y="-1762329"/>
            <a:ext cx="2732437" cy="4102207"/>
          </a:xfrm>
          <a:prstGeom prst="rect">
            <a:avLst/>
          </a:prstGeom>
        </p:spPr>
      </p:pic>
      <p:pic>
        <p:nvPicPr>
          <p:cNvPr id="3" name="Picture 2" descr="Asset 47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9684" y="4569493"/>
            <a:ext cx="6737684" cy="267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51323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9823" y="1346192"/>
            <a:ext cx="66811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We will collect used plastic film from your school</a:t>
            </a:r>
          </a:p>
          <a:p>
            <a:pPr algn="ctr"/>
            <a:endParaRPr lang="en-US" sz="2800" dirty="0" smtClean="0">
              <a:solidFill>
                <a:srgbClr val="FFFFFF"/>
              </a:solidFill>
              <a:latin typeface="Arial Rounded MT Bold"/>
              <a:cs typeface="Arial Rounded MT Bold"/>
            </a:endParaRPr>
          </a:p>
          <a:p>
            <a:pPr algn="ctr"/>
            <a:r>
              <a:rPr lang="en-US" sz="2800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We already collect from farmers and big companies such as Tesco and Amazon</a:t>
            </a:r>
          </a:p>
        </p:txBody>
      </p:sp>
      <p:pic>
        <p:nvPicPr>
          <p:cNvPr id="2" name="Picture 1" descr="Asset 44@4x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4895" y="2587577"/>
            <a:ext cx="1858210" cy="4323894"/>
          </a:xfrm>
          <a:prstGeom prst="rect">
            <a:avLst/>
          </a:prstGeom>
        </p:spPr>
      </p:pic>
      <p:pic>
        <p:nvPicPr>
          <p:cNvPr id="3" name="Picture 2" descr="Asset 45@4x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106" y="6046442"/>
            <a:ext cx="875632" cy="875632"/>
          </a:xfrm>
          <a:prstGeom prst="rect">
            <a:avLst/>
          </a:prstGeom>
        </p:spPr>
      </p:pic>
      <p:pic>
        <p:nvPicPr>
          <p:cNvPr id="6" name="Picture 5" descr="Asset 45@4x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233" y="6296526"/>
            <a:ext cx="614945" cy="614945"/>
          </a:xfrm>
          <a:prstGeom prst="rect">
            <a:avLst/>
          </a:prstGeom>
        </p:spPr>
      </p:pic>
      <p:pic>
        <p:nvPicPr>
          <p:cNvPr id="8" name="Picture 7" descr="Asset 45@4x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808" y="6323261"/>
            <a:ext cx="614945" cy="614945"/>
          </a:xfrm>
          <a:prstGeom prst="rect">
            <a:avLst/>
          </a:prstGeom>
        </p:spPr>
      </p:pic>
      <p:pic>
        <p:nvPicPr>
          <p:cNvPr id="5" name="Picture 4" descr="Asset 10@4x-8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386" y="4413295"/>
            <a:ext cx="4065764" cy="2508779"/>
          </a:xfrm>
          <a:prstGeom prst="rect">
            <a:avLst/>
          </a:prstGeom>
        </p:spPr>
      </p:pic>
      <p:pic>
        <p:nvPicPr>
          <p:cNvPr id="9" name="Picture 8" descr="Asset 45@4x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3857" y="6062574"/>
            <a:ext cx="875632" cy="875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45899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sset 10@4x-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719" y="5730572"/>
            <a:ext cx="1930965" cy="119150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86000" y="1099493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rgbClr val="FFFFFF"/>
                </a:solidFill>
                <a:latin typeface="Arial Rounded MT Bold"/>
                <a:cs typeface="Arial Rounded MT Bold"/>
              </a:rPr>
              <a:t>We </a:t>
            </a:r>
            <a:r>
              <a:rPr lang="en-US" sz="2800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then take the </a:t>
            </a:r>
            <a:r>
              <a:rPr lang="en-US" sz="2800" dirty="0">
                <a:solidFill>
                  <a:srgbClr val="FFFFFF"/>
                </a:solidFill>
                <a:latin typeface="Arial Rounded MT Bold"/>
                <a:cs typeface="Arial Rounded MT Bold"/>
              </a:rPr>
              <a:t>plastic to our </a:t>
            </a:r>
            <a:r>
              <a:rPr lang="en-US" sz="2800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factories </a:t>
            </a:r>
            <a:r>
              <a:rPr lang="en-US" sz="2800" dirty="0">
                <a:solidFill>
                  <a:srgbClr val="FFFFFF"/>
                </a:solidFill>
                <a:latin typeface="Arial Rounded MT Bold"/>
                <a:cs typeface="Arial Rounded MT Bold"/>
              </a:rPr>
              <a:t>around the </a:t>
            </a:r>
            <a:r>
              <a:rPr lang="en-US" sz="2800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UK</a:t>
            </a:r>
            <a:endParaRPr lang="en-US" sz="2800" dirty="0">
              <a:solidFill>
                <a:srgbClr val="FFFFFF"/>
              </a:solidFill>
              <a:latin typeface="Arial Rounded MT Bold"/>
              <a:cs typeface="Arial Rounded MT Bold"/>
            </a:endParaRPr>
          </a:p>
        </p:txBody>
      </p:sp>
      <p:pic>
        <p:nvPicPr>
          <p:cNvPr id="7" name="Picture 6" descr="factory update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947" y="2688081"/>
            <a:ext cx="5989052" cy="4233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71942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03684" y="738545"/>
            <a:ext cx="633663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At the factory the plastic film is sorted, washed and made into plastic pellets ready to be made into new products, such as bin bags and garden furniture</a:t>
            </a:r>
            <a:endParaRPr lang="en-US" sz="2800" dirty="0">
              <a:solidFill>
                <a:srgbClr val="FFFFFF"/>
              </a:solidFill>
              <a:latin typeface="Arial Rounded MT Bold"/>
              <a:cs typeface="Arial Rounded MT Bold"/>
            </a:endParaRPr>
          </a:p>
        </p:txBody>
      </p:sp>
      <p:pic>
        <p:nvPicPr>
          <p:cNvPr id="5" name="Picture 4" descr="bench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70" y="3181686"/>
            <a:ext cx="5218176" cy="2987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33133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5694" y="483203"/>
            <a:ext cx="8229600" cy="1143000"/>
          </a:xfrm>
        </p:spPr>
        <p:txBody>
          <a:bodyPr>
            <a:noAutofit/>
          </a:bodyPr>
          <a:lstStyle/>
          <a:p>
            <a:r>
              <a:rPr lang="en-US" sz="6000" b="1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Things to remember</a:t>
            </a:r>
            <a:endParaRPr lang="en-US" sz="6000" b="1" dirty="0">
              <a:solidFill>
                <a:srgbClr val="FFFFFF"/>
              </a:solidFill>
              <a:latin typeface="Arial Rounded MT Bold"/>
              <a:cs typeface="Arial Rounded MT Bold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15694" y="1766662"/>
            <a:ext cx="78344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B050"/>
                </a:solidFill>
                <a:latin typeface="Arial Rounded MT Bold"/>
                <a:cs typeface="Arial Rounded MT Bold"/>
              </a:rPr>
              <a:t>Reduce, Reuse and Recycle.</a:t>
            </a:r>
          </a:p>
          <a:p>
            <a:pPr algn="ctr"/>
            <a:endParaRPr lang="en-US" sz="2400" dirty="0">
              <a:solidFill>
                <a:srgbClr val="FFFFFF"/>
              </a:solidFill>
              <a:latin typeface="Arial Rounded MT Bold"/>
              <a:cs typeface="Arial Rounded MT Bold"/>
            </a:endParaRPr>
          </a:p>
          <a:p>
            <a:pPr algn="ctr"/>
            <a:r>
              <a:rPr lang="en-US" sz="2400" dirty="0" smtClean="0">
                <a:solidFill>
                  <a:schemeClr val="bg1"/>
                </a:solidFill>
                <a:latin typeface="Arial Rounded MT Bold"/>
                <a:cs typeface="Arial Rounded MT Bold"/>
              </a:rPr>
              <a:t>Recycling </a:t>
            </a:r>
            <a:r>
              <a:rPr lang="en-US" sz="2400" dirty="0">
                <a:solidFill>
                  <a:schemeClr val="bg1"/>
                </a:solidFill>
                <a:latin typeface="Arial Rounded MT Bold"/>
                <a:cs typeface="Arial Rounded MT Bold"/>
              </a:rPr>
              <a:t>with Riley </a:t>
            </a:r>
            <a:r>
              <a:rPr lang="en-US" sz="2400" dirty="0" smtClean="0">
                <a:solidFill>
                  <a:schemeClr val="bg1"/>
                </a:solidFill>
                <a:latin typeface="Arial Rounded MT Bold"/>
                <a:cs typeface="Arial Rounded MT Bold"/>
              </a:rPr>
              <a:t>at </a:t>
            </a:r>
            <a:r>
              <a:rPr lang="en-US" sz="2400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your school will ensure everyone understands the importance </a:t>
            </a:r>
          </a:p>
          <a:p>
            <a:pPr algn="ctr"/>
            <a:r>
              <a:rPr lang="en-US" sz="2400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of recycling and help keep plastic out of landfills, rivers and oceans </a:t>
            </a:r>
          </a:p>
          <a:p>
            <a:pPr algn="ctr"/>
            <a:r>
              <a:rPr lang="en-US" sz="2400" dirty="0" smtClean="0">
                <a:solidFill>
                  <a:srgbClr val="FFFFFF"/>
                </a:solidFill>
                <a:latin typeface="Arial Rounded MT Bold"/>
                <a:cs typeface="Arial Rounded MT Bold"/>
              </a:rPr>
              <a:t>… and protect turtles like Riley too!</a:t>
            </a:r>
            <a:endParaRPr lang="en-US" sz="2400" dirty="0">
              <a:solidFill>
                <a:srgbClr val="FFFFFF"/>
              </a:solidFill>
              <a:latin typeface="Arial Rounded MT Bold"/>
              <a:cs typeface="Arial Rounded MT Bold"/>
            </a:endParaRPr>
          </a:p>
        </p:txBody>
      </p:sp>
      <p:pic>
        <p:nvPicPr>
          <p:cNvPr id="2" name="Picture 1" descr="Asset 41@4x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24" y="4959684"/>
            <a:ext cx="1631391" cy="2062079"/>
          </a:xfrm>
          <a:prstGeom prst="rect">
            <a:avLst/>
          </a:prstGeom>
        </p:spPr>
      </p:pic>
      <p:pic>
        <p:nvPicPr>
          <p:cNvPr id="3" name="Picture 2" descr="Asset 33@4x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842" y="6070220"/>
            <a:ext cx="3342105" cy="1047848"/>
          </a:xfrm>
          <a:prstGeom prst="rect">
            <a:avLst/>
          </a:prstGeom>
        </p:spPr>
      </p:pic>
      <p:pic>
        <p:nvPicPr>
          <p:cNvPr id="6" name="Picture 5" descr="Asset 36@4x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72" y="5872185"/>
            <a:ext cx="1174750" cy="1209120"/>
          </a:xfrm>
          <a:prstGeom prst="rect">
            <a:avLst/>
          </a:prstGeom>
        </p:spPr>
      </p:pic>
      <p:pic>
        <p:nvPicPr>
          <p:cNvPr id="7" name="Picture 6" descr="Asset 48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7180" y="5561262"/>
            <a:ext cx="1093318" cy="140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37586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Callout 5"/>
          <p:cNvSpPr/>
          <p:nvPr/>
        </p:nvSpPr>
        <p:spPr>
          <a:xfrm>
            <a:off x="2981158" y="2473158"/>
            <a:ext cx="5748421" cy="1751263"/>
          </a:xfrm>
          <a:prstGeom prst="wedgeEllipseCallout">
            <a:avLst>
              <a:gd name="adj1" fmla="val -44554"/>
              <a:gd name="adj2" fmla="val 70134"/>
            </a:avLst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792115" y="2702362"/>
            <a:ext cx="8229600" cy="1143000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solidFill>
                  <a:schemeClr val="tx2"/>
                </a:solidFill>
                <a:latin typeface="Arial Rounded MT Bold"/>
                <a:cs typeface="Arial Rounded MT Bold"/>
              </a:rPr>
              <a:t>Any questions?</a:t>
            </a:r>
            <a:endParaRPr lang="en-US" sz="4800" b="1" dirty="0">
              <a:solidFill>
                <a:schemeClr val="tx2"/>
              </a:solidFill>
              <a:latin typeface="Arial Rounded MT Bold"/>
              <a:cs typeface="Arial Rounded MT Bold"/>
            </a:endParaRPr>
          </a:p>
        </p:txBody>
      </p:sp>
      <p:pic>
        <p:nvPicPr>
          <p:cNvPr id="5" name="Picture 4" descr="Asset 22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23371">
            <a:off x="-797024" y="1146353"/>
            <a:ext cx="4532190" cy="6804175"/>
          </a:xfrm>
          <a:prstGeom prst="rect">
            <a:avLst/>
          </a:prstGeom>
        </p:spPr>
      </p:pic>
      <p:pic>
        <p:nvPicPr>
          <p:cNvPr id="3" name="Picture 2" descr="RPC_BPI log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39" y="234055"/>
            <a:ext cx="1641858" cy="860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71295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854</TotalTime>
  <Words>455</Words>
  <Application>Microsoft Office PowerPoint</Application>
  <PresentationFormat>On-screen Show (4:3)</PresentationFormat>
  <Paragraphs>58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Arial Rounded MT Bold</vt:lpstr>
      <vt:lpstr>Calibri</vt:lpstr>
      <vt:lpstr>Comfortaa</vt:lpstr>
      <vt:lpstr>Office Theme</vt:lpstr>
      <vt:lpstr>PowerPoint Presentation</vt:lpstr>
      <vt:lpstr>PowerPoint Presentation</vt:lpstr>
      <vt:lpstr>There are three rules for recycling, known  as the three R’s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can you Recycle with Riley and help reduce plastic waste?</vt:lpstr>
      <vt:lpstr>Recognise &amp; Recycle</vt:lpstr>
      <vt:lpstr>PowerPoint Presentation</vt:lpstr>
      <vt:lpstr>What happens when you Recycle with Riley?</vt:lpstr>
      <vt:lpstr>PowerPoint Presentation</vt:lpstr>
      <vt:lpstr>PowerPoint Presentation</vt:lpstr>
      <vt:lpstr>PowerPoint Presentation</vt:lpstr>
      <vt:lpstr>Things to remember</vt:lpstr>
      <vt:lpstr>Any questions?</vt:lpstr>
    </vt:vector>
  </TitlesOfParts>
  <Company>ndc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ndc ndc</dc:creator>
  <cp:lastModifiedBy>Patrick Carroll</cp:lastModifiedBy>
  <cp:revision>112</cp:revision>
  <dcterms:created xsi:type="dcterms:W3CDTF">2018-09-03T09:50:38Z</dcterms:created>
  <dcterms:modified xsi:type="dcterms:W3CDTF">2018-09-24T11:34:36Z</dcterms:modified>
</cp:coreProperties>
</file>